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9" r:id="rId4"/>
    <p:sldId id="300" r:id="rId5"/>
    <p:sldId id="301" r:id="rId6"/>
    <p:sldId id="304" r:id="rId7"/>
    <p:sldId id="305" r:id="rId8"/>
    <p:sldId id="302" r:id="rId9"/>
    <p:sldId id="303" r:id="rId10"/>
    <p:sldId id="306" r:id="rId11"/>
    <p:sldId id="307" r:id="rId12"/>
    <p:sldId id="30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9"/>
    <a:srgbClr val="020202"/>
    <a:srgbClr val="040404"/>
    <a:srgbClr val="EDE9CE"/>
    <a:srgbClr val="FF6600"/>
    <a:srgbClr val="6580FF"/>
    <a:srgbClr val="EE1E1F"/>
    <a:srgbClr val="40AD48"/>
    <a:srgbClr val="B2B2B2"/>
    <a:srgbClr val="CA0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86461" autoAdjust="0"/>
  </p:normalViewPr>
  <p:slideViewPr>
    <p:cSldViewPr snapToGrid="0" snapToObjects="1">
      <p:cViewPr varScale="1">
        <p:scale>
          <a:sx n="79" d="100"/>
          <a:sy n="79" d="100"/>
        </p:scale>
        <p:origin x="296" y="192"/>
      </p:cViewPr>
      <p:guideLst>
        <p:guide orient="horz" pos="1616"/>
        <p:guide pos="2604"/>
      </p:guideLst>
    </p:cSldViewPr>
  </p:slideViewPr>
  <p:outlineViewPr>
    <p:cViewPr>
      <p:scale>
        <a:sx n="33" d="100"/>
        <a:sy n="33" d="100"/>
      </p:scale>
      <p:origin x="0" y="62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6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751EF3-84C3-F34D-A65D-13B99DAE4B2D}" type="datetime1">
              <a:rPr lang="en-US"/>
              <a:pPr>
                <a:defRPr/>
              </a:pPr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DF7AB7-467C-7A4D-9EA7-450BA4DB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78FBA8-62C7-1E49-8978-7CA93E9C6ACB}" type="datetime1">
              <a:rPr lang="en-US"/>
              <a:pPr>
                <a:defRPr/>
              </a:pPr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A2CA6D-053A-8B48-976E-0EB3607C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Hello and Welcome</a:t>
            </a:r>
          </a:p>
          <a:p>
            <a:pPr algn="ctr"/>
            <a:r>
              <a:rPr lang="en-US" sz="1800" dirty="0"/>
              <a:t>Congrats on the assignment</a:t>
            </a:r>
          </a:p>
          <a:p>
            <a:pPr algn="ctr"/>
            <a:r>
              <a:rPr lang="en-US" sz="1800" dirty="0"/>
              <a:t>Glad to have you as part of the 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2CA6D-053A-8B48-976E-0EB3607C3E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AB1F2C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C8BCA-9541-9A4C-813F-42BDF5270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190B2-2384-5748-B670-5FDD4CA5B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F3404-0354-304C-A8AF-17DF45F5A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79573-4546-FD46-A0B7-45464C7FEC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5100"/>
              </a:gs>
              <a:gs pos="0">
                <a:srgbClr val="00B6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E4040-7681-E14C-BC93-61707ED51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6F2C9-866A-464A-B09D-D7F49948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85000"/>
                </a:schemeClr>
              </a:gs>
              <a:gs pos="6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F358-D1BC-C843-8F0F-6EA8C3496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FF18B-E5FF-3541-BA5C-8903D56C9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15886" y="718457"/>
            <a:ext cx="4365171" cy="23404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679C6-2B5A-844B-A32A-765502C8D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52313-D396-514B-9E4E-A358CD69C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BE609-F53A-B84B-ACC2-3D1FBDABE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t="11228" b="15283"/>
          <a:stretch/>
        </p:blipFill>
        <p:spPr>
          <a:xfrm>
            <a:off x="1120775" y="-1"/>
            <a:ext cx="690245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AC8C2-FF22-714B-BA72-2614238CF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9154" y="4125687"/>
            <a:ext cx="868916" cy="8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4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  <a:alpha val="42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50000" kern="0" spc="300" dirty="0">
              <a:latin typeface="Bebas Neue"/>
              <a:cs typeface="Bebas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alphaModFix amt="12000"/>
          </a:blip>
          <a:stretch>
            <a:fillRect/>
          </a:stretch>
        </p:blipFill>
        <p:spPr>
          <a:xfrm>
            <a:off x="2045527" y="7391400"/>
            <a:ext cx="9130473" cy="51435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4" r:id="rId4"/>
    <p:sldLayoutId id="2147483723" r:id="rId5"/>
    <p:sldLayoutId id="214748372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28D0F-A330-CB40-846B-680C25D7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89" y="566493"/>
            <a:ext cx="4113190" cy="411319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82F37-5CE4-3047-A7A6-A224D84107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08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IPP and Individual Game Plans</a:t>
            </a:r>
          </a:p>
        </p:txBody>
      </p:sp>
    </p:spTree>
    <p:extLst>
      <p:ext uri="{BB962C8B-B14F-4D97-AF65-F5344CB8AC3E}">
        <p14:creationId xmlns:p14="http://schemas.microsoft.com/office/powerpoint/2010/main" val="5097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188DE-5685-0E4B-BCA7-F0C7396F8FB6}"/>
              </a:ext>
            </a:extLst>
          </p:cNvPr>
          <p:cNvSpPr/>
          <p:nvPr/>
        </p:nvSpPr>
        <p:spPr>
          <a:xfrm>
            <a:off x="256418" y="965851"/>
            <a:ext cx="84313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000" dirty="0">
                <a:latin typeface="+mn-lt"/>
                <a:cs typeface="Century Schoolbook"/>
              </a:rPr>
              <a:t>What is the main objective of a game plan ?</a:t>
            </a:r>
          </a:p>
          <a:p>
            <a:pPr marL="9525" algn="ctr">
              <a:tabLst>
                <a:tab pos="8162925" algn="l"/>
              </a:tabLst>
            </a:pPr>
            <a:endParaRPr lang="en-AU" sz="2000" i="1" dirty="0">
              <a:latin typeface="+mn-lt"/>
              <a:cs typeface="Century Schoolbook"/>
            </a:endParaRPr>
          </a:p>
          <a:p>
            <a:pPr marL="133350" algn="ctr">
              <a:tabLst>
                <a:tab pos="8162925" algn="l"/>
              </a:tabLst>
            </a:pPr>
            <a:r>
              <a:rPr lang="en-AU" sz="2000" b="1" i="1" dirty="0">
                <a:latin typeface="+mn-lt"/>
                <a:cs typeface="Century Schoolbook"/>
              </a:rPr>
              <a:t>To give you consistency week in week out and within your </a:t>
            </a:r>
          </a:p>
          <a:p>
            <a:pPr marL="133350" algn="ctr">
              <a:tabLst>
                <a:tab pos="8162925" algn="l"/>
              </a:tabLst>
            </a:pPr>
            <a:r>
              <a:rPr lang="en-AU" sz="2000" b="1" i="1" dirty="0">
                <a:latin typeface="+mn-lt"/>
                <a:cs typeface="Century Schoolbook"/>
              </a:rPr>
              <a:t>game by providing you with a blueprint to operate off</a:t>
            </a:r>
          </a:p>
          <a:p>
            <a:pPr marL="285750" indent="-285750">
              <a:buFont typeface="Arial" charset="0"/>
              <a:buChar char="•"/>
            </a:pPr>
            <a:endParaRPr lang="en-AU" sz="2000" dirty="0">
              <a:latin typeface="+mn-lt"/>
              <a:cs typeface="Century Schoolbook"/>
            </a:endParaRPr>
          </a:p>
          <a:p>
            <a:pPr marL="357188" indent="-342900">
              <a:buFont typeface="Arial" charset="0"/>
              <a:buChar char="•"/>
            </a:pPr>
            <a:r>
              <a:rPr lang="en-AU" sz="2000" dirty="0">
                <a:latin typeface="+mn-lt"/>
                <a:cs typeface="Century Schoolbook"/>
              </a:rPr>
              <a:t>It should outline what YOU are going to do and therefore predominately be about you and your key processes/triggers. </a:t>
            </a:r>
          </a:p>
          <a:p>
            <a:pPr marL="357188" indent="-342900">
              <a:buFont typeface="Arial" charset="0"/>
              <a:buChar char="•"/>
            </a:pPr>
            <a:endParaRPr lang="en-AU" sz="2000" dirty="0">
              <a:latin typeface="+mn-lt"/>
              <a:cs typeface="Century Schoolbook"/>
            </a:endParaRPr>
          </a:p>
          <a:p>
            <a:pPr marL="357188" indent="-342900">
              <a:buFont typeface="Arial" charset="0"/>
              <a:buChar char="•"/>
            </a:pPr>
            <a:r>
              <a:rPr lang="en-AU" sz="2000" dirty="0">
                <a:latin typeface="+mn-lt"/>
                <a:cs typeface="Century Schoolbook"/>
              </a:rPr>
              <a:t>It should also provide a basis for you to review your performance e.g. did you follow your plan and how did that impact the game</a:t>
            </a:r>
          </a:p>
        </p:txBody>
      </p:sp>
    </p:spTree>
    <p:extLst>
      <p:ext uri="{BB962C8B-B14F-4D97-AF65-F5344CB8AC3E}">
        <p14:creationId xmlns:p14="http://schemas.microsoft.com/office/powerpoint/2010/main" val="3452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-3467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C63ED-3B39-8E48-8162-3FED92AEA45F}"/>
              </a:ext>
            </a:extLst>
          </p:cNvPr>
          <p:cNvSpPr txBox="1"/>
          <p:nvPr/>
        </p:nvSpPr>
        <p:spPr>
          <a:xfrm>
            <a:off x="345313" y="761145"/>
            <a:ext cx="8246802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4288"/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Things your game plan should have: </a:t>
            </a:r>
          </a:p>
          <a:p>
            <a:pPr marL="357188" indent="-342900">
              <a:lnSpc>
                <a:spcPct val="150000"/>
              </a:lnSpc>
              <a:buFontTx/>
              <a:buChar char="-"/>
            </a:pP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Your 2-3 current focus areas from your IPP</a:t>
            </a:r>
          </a:p>
          <a:p>
            <a:pPr marL="357188" indent="-342900">
              <a:lnSpc>
                <a:spcPct val="150000"/>
              </a:lnSpc>
              <a:buFontTx/>
              <a:buChar char="-"/>
            </a:pP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Your key triggers/processes for the phases you deem most important </a:t>
            </a:r>
          </a:p>
          <a:p>
            <a:pPr marL="357188" indent="-342900">
              <a:lnSpc>
                <a:spcPct val="150000"/>
              </a:lnSpc>
              <a:buFontTx/>
              <a:buChar char="-"/>
            </a:pP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How you will referee </a:t>
            </a:r>
          </a:p>
          <a:p>
            <a:pPr marL="357188" indent="-342900">
              <a:buFontTx/>
              <a:buChar char="-"/>
            </a:pPr>
            <a:endParaRPr lang="en-AU" sz="1600" dirty="0">
              <a:latin typeface="+mn-lt"/>
              <a:ea typeface="Verdana" panose="020B0604030504040204" pitchFamily="34" charset="0"/>
              <a:cs typeface="Century Schoolbook"/>
            </a:endParaRPr>
          </a:p>
          <a:p>
            <a:pPr marL="14288"/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Things your game plan </a:t>
            </a:r>
            <a:r>
              <a:rPr lang="en-AU" sz="2000" dirty="0" err="1">
                <a:latin typeface="+mn-lt"/>
                <a:ea typeface="Verdana" panose="020B0604030504040204" pitchFamily="34" charset="0"/>
                <a:cs typeface="Century Schoolbook"/>
              </a:rPr>
              <a:t>shouldn</a:t>
            </a:r>
            <a:r>
              <a:rPr lang="mr-IN" sz="2000" dirty="0">
                <a:latin typeface="+mn-lt"/>
                <a:ea typeface="Verdana" panose="020B0604030504040204" pitchFamily="34" charset="0"/>
                <a:cs typeface="Century Schoolbook"/>
              </a:rPr>
              <a:t>’</a:t>
            </a: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t have:</a:t>
            </a:r>
          </a:p>
          <a:p>
            <a:pPr marL="357188" indent="-342900">
              <a:lnSpc>
                <a:spcPct val="150000"/>
              </a:lnSpc>
              <a:buFontTx/>
              <a:buChar char="-"/>
            </a:pP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Your works </a:t>
            </a:r>
            <a:r>
              <a:rPr lang="en-AU" sz="2000" dirty="0" err="1">
                <a:latin typeface="+mn-lt"/>
                <a:ea typeface="Verdana" panose="020B0604030504040204" pitchFamily="34" charset="0"/>
                <a:cs typeface="Century Schoolbook"/>
              </a:rPr>
              <a:t>on’s</a:t>
            </a: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 from last week (why ?)</a:t>
            </a:r>
          </a:p>
          <a:p>
            <a:pPr marL="357188" indent="-342900">
              <a:lnSpc>
                <a:spcPct val="150000"/>
              </a:lnSpc>
              <a:buFontTx/>
              <a:buChar char="-"/>
            </a:pP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Excessive info about who is playing, where they are in competition, how they played last week, the weather conditions </a:t>
            </a:r>
            <a:r>
              <a:rPr lang="mr-IN" sz="2000" dirty="0">
                <a:latin typeface="+mn-lt"/>
                <a:ea typeface="Verdana" panose="020B0604030504040204" pitchFamily="34" charset="0"/>
                <a:cs typeface="Century Schoolbook"/>
              </a:rPr>
              <a:t>–</a:t>
            </a:r>
            <a:r>
              <a:rPr lang="en-AU" sz="2000" dirty="0">
                <a:latin typeface="+mn-lt"/>
                <a:ea typeface="Verdana" panose="020B0604030504040204" pitchFamily="34" charset="0"/>
                <a:cs typeface="Century Schoolbook"/>
              </a:rPr>
              <a:t> unless it is in relation to how you will referee</a:t>
            </a:r>
            <a:endParaRPr lang="en-AU" sz="2400" dirty="0">
              <a:latin typeface="+mn-lt"/>
              <a:ea typeface="Verdana" panose="020B0604030504040204" pitchFamily="34" charset="0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041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A02CE-690B-EF4B-8FE4-CFE8E9237C4A}"/>
              </a:ext>
            </a:extLst>
          </p:cNvPr>
          <p:cNvSpPr txBox="1"/>
          <p:nvPr/>
        </p:nvSpPr>
        <p:spPr>
          <a:xfrm>
            <a:off x="259773" y="650138"/>
            <a:ext cx="8246802" cy="25160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IE" sz="2000" b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Key Focuses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IE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IE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IE" sz="2000" b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IPP</a:t>
            </a:r>
            <a:r>
              <a:rPr lang="en-IE" sz="75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IE" sz="75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AU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KFA 1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AU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KFA 2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AU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KFA 3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Char char="•"/>
              <a:defRPr/>
            </a:pPr>
            <a:endParaRPr lang="en-AU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AU" b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Triggers/Processes: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63F79-88E9-6443-938C-02391960528E}"/>
              </a:ext>
            </a:extLst>
          </p:cNvPr>
          <p:cNvSpPr txBox="1"/>
          <p:nvPr/>
        </p:nvSpPr>
        <p:spPr>
          <a:xfrm>
            <a:off x="259773" y="3231574"/>
            <a:ext cx="4052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u="sng" dirty="0">
                <a:latin typeface="+mn-lt"/>
                <a:cs typeface="Century Schoolbook"/>
              </a:rPr>
              <a:t>Scrum:</a:t>
            </a:r>
            <a:r>
              <a:rPr lang="en-AU" sz="1400" dirty="0">
                <a:latin typeface="+mn-lt"/>
                <a:cs typeface="Century Schoolbook"/>
              </a:rPr>
              <a:t> </a:t>
            </a:r>
          </a:p>
          <a:p>
            <a:endParaRPr lang="en-AU" sz="1400" dirty="0">
              <a:latin typeface="+mn-lt"/>
              <a:cs typeface="Century Schoolbook"/>
            </a:endParaRPr>
          </a:p>
          <a:p>
            <a:endParaRPr lang="en-AU" sz="1400" dirty="0">
              <a:latin typeface="+mn-lt"/>
              <a:cs typeface="Century Schoolbook"/>
            </a:endParaRPr>
          </a:p>
          <a:p>
            <a:r>
              <a:rPr lang="en-AU" sz="1400" u="sng" dirty="0">
                <a:latin typeface="+mn-lt"/>
                <a:cs typeface="Century Schoolbook"/>
              </a:rPr>
              <a:t>Lineout:</a:t>
            </a:r>
          </a:p>
          <a:p>
            <a:endParaRPr lang="en-AU" sz="1400" u="sng" dirty="0">
              <a:latin typeface="+mn-lt"/>
              <a:cs typeface="Century Schoolbook"/>
            </a:endParaRPr>
          </a:p>
          <a:p>
            <a:endParaRPr lang="en-AU" sz="1400" u="sng" dirty="0">
              <a:latin typeface="+mn-lt"/>
              <a:cs typeface="Century Schoolbook"/>
            </a:endParaRPr>
          </a:p>
          <a:p>
            <a:endParaRPr lang="en-AU" sz="1400" u="sng" dirty="0">
              <a:latin typeface="+mn-lt"/>
              <a:cs typeface="Century Schoolbook"/>
            </a:endParaRPr>
          </a:p>
          <a:p>
            <a:r>
              <a:rPr lang="en-AU" sz="1400" u="sng" dirty="0">
                <a:latin typeface="+mn-lt"/>
                <a:cs typeface="Century Schoolbook"/>
              </a:rPr>
              <a:t>Management:</a:t>
            </a:r>
            <a:r>
              <a:rPr lang="en-AU" sz="1400" dirty="0">
                <a:solidFill>
                  <a:schemeClr val="bg1"/>
                </a:solidFill>
                <a:latin typeface="+mn-lt"/>
                <a:cs typeface="Century Schoolbook"/>
              </a:rPr>
              <a:t>	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99FEB-D272-A841-AFC6-AD61FFE67DA7}"/>
              </a:ext>
            </a:extLst>
          </p:cNvPr>
          <p:cNvSpPr txBox="1"/>
          <p:nvPr/>
        </p:nvSpPr>
        <p:spPr>
          <a:xfrm>
            <a:off x="4572000" y="3362300"/>
            <a:ext cx="4052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u="sng" dirty="0">
                <a:latin typeface="+mn-lt"/>
                <a:cs typeface="Century Schoolbook"/>
              </a:rPr>
              <a:t>Breakdown:</a:t>
            </a:r>
            <a:r>
              <a:rPr lang="en-AU" sz="1400" dirty="0">
                <a:latin typeface="+mn-lt"/>
                <a:cs typeface="Century Schoolbook"/>
              </a:rPr>
              <a:t>	</a:t>
            </a:r>
          </a:p>
          <a:p>
            <a:endParaRPr lang="en-AU" sz="1400" dirty="0">
              <a:latin typeface="+mn-lt"/>
              <a:cs typeface="Century Schoolbook"/>
            </a:endParaRPr>
          </a:p>
          <a:p>
            <a:endParaRPr lang="en-AU" sz="1400" dirty="0">
              <a:latin typeface="+mn-lt"/>
              <a:cs typeface="Century Schoolbook"/>
            </a:endParaRPr>
          </a:p>
          <a:p>
            <a:r>
              <a:rPr lang="en-AU" sz="1400" u="sng" dirty="0">
                <a:latin typeface="+mn-lt"/>
                <a:cs typeface="Century Schoolbook"/>
              </a:rPr>
              <a:t>Space:</a:t>
            </a:r>
            <a:r>
              <a:rPr lang="en-AU" sz="1400" dirty="0">
                <a:solidFill>
                  <a:schemeClr val="bg1"/>
                </a:solidFill>
                <a:latin typeface="+mn-lt"/>
                <a:cs typeface="Century Schoolbook"/>
              </a:rPr>
              <a:t>	</a:t>
            </a:r>
          </a:p>
          <a:p>
            <a:endParaRPr lang="en-AU" sz="14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6FFF1-3128-094A-A0FC-05B6BC3FB643}"/>
              </a:ext>
            </a:extLst>
          </p:cNvPr>
          <p:cNvSpPr/>
          <p:nvPr/>
        </p:nvSpPr>
        <p:spPr>
          <a:xfrm>
            <a:off x="0" y="582766"/>
            <a:ext cx="9144000" cy="369332"/>
          </a:xfrm>
          <a:prstGeom prst="rect">
            <a:avLst/>
          </a:prstGeom>
          <a:solidFill>
            <a:srgbClr val="939498"/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en-AU" dirty="0">
                <a:cs typeface="Century Schoolbook"/>
              </a:rPr>
              <a:t>Who had a plan for the 2018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53820-911A-7D47-B6EF-9247EE481995}"/>
              </a:ext>
            </a:extLst>
          </p:cNvPr>
          <p:cNvSpPr/>
          <p:nvPr/>
        </p:nvSpPr>
        <p:spPr>
          <a:xfrm>
            <a:off x="465332" y="767432"/>
            <a:ext cx="843130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AU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lvl="0"/>
            <a:endParaRPr lang="en-AU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lvl="0"/>
            <a:r>
              <a:rPr lang="en-AU" sz="2800" dirty="0">
                <a:solidFill>
                  <a:schemeClr val="bg1"/>
                </a:solidFill>
                <a:latin typeface="+mn-lt"/>
                <a:cs typeface="Century Schoolbook"/>
              </a:rPr>
              <a:t>An Individual Performance Plan has 3 Key elements</a:t>
            </a:r>
          </a:p>
          <a:p>
            <a:pPr lvl="0"/>
            <a:endParaRPr lang="en-AU" sz="28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628650" lvl="0" indent="-339725">
              <a:buFont typeface="+mj-lt"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+mn-lt"/>
                <a:cs typeface="Century Schoolbook"/>
              </a:rPr>
              <a:t>Your current reality</a:t>
            </a:r>
          </a:p>
          <a:p>
            <a:pPr marL="628650" lvl="0" indent="-339725">
              <a:buFont typeface="+mj-lt"/>
              <a:buAutoNum type="arabicPeriod"/>
            </a:pPr>
            <a:endParaRPr lang="en-AU" sz="28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628650" lvl="0" indent="-339725">
              <a:buFont typeface="+mj-lt"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+mn-lt"/>
                <a:cs typeface="Century Schoolbook"/>
              </a:rPr>
              <a:t>What success will look like for you at the end of the season</a:t>
            </a:r>
          </a:p>
          <a:p>
            <a:pPr marL="628650" lvl="0" indent="-339725">
              <a:buFont typeface="+mj-lt"/>
              <a:buAutoNum type="arabicPeriod"/>
            </a:pPr>
            <a:endParaRPr lang="en-AU" sz="28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628650" lvl="0" indent="-339725">
              <a:buFont typeface="+mj-lt"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+mn-lt"/>
                <a:cs typeface="Century Schoolbook"/>
              </a:rPr>
              <a:t> Two </a:t>
            </a:r>
            <a:r>
              <a:rPr lang="mr-IN" sz="2800" dirty="0">
                <a:solidFill>
                  <a:schemeClr val="bg1"/>
                </a:solidFill>
                <a:latin typeface="+mn-lt"/>
                <a:cs typeface="Century Schoolbook"/>
              </a:rPr>
              <a:t>–</a:t>
            </a:r>
            <a:r>
              <a:rPr lang="en-AU" sz="2800" dirty="0">
                <a:solidFill>
                  <a:schemeClr val="bg1"/>
                </a:solidFill>
                <a:latin typeface="+mn-lt"/>
                <a:cs typeface="Century Schoolbook"/>
              </a:rPr>
              <a:t> three key focus areas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533400" lvl="0" indent="-168275">
              <a:buFontTx/>
              <a:buChar char="-"/>
            </a:pPr>
            <a:endParaRPr lang="en-US" b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365125" lvl="0" algn="ctr"/>
            <a:endParaRPr lang="en-US" b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365125" lvl="0" algn="ctr"/>
            <a:endParaRPr lang="en-US" b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365125" lvl="0" algn="ctr"/>
            <a:endParaRPr lang="en-US" b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22225" lvl="0" algn="ctr"/>
            <a:endParaRPr lang="en-US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342900" lvl="0" indent="-342900">
              <a:buFont typeface="Arial" charset="0"/>
              <a:buChar char="•"/>
            </a:pPr>
            <a:endParaRPr lang="en-US" sz="800" dirty="0">
              <a:solidFill>
                <a:schemeClr val="bg1"/>
              </a:solidFill>
              <a:latin typeface="+mn-lt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9689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REALITY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4812-23D1-6B41-AE2B-5A4D661FAFA5}"/>
              </a:ext>
            </a:extLst>
          </p:cNvPr>
          <p:cNvSpPr txBox="1"/>
          <p:nvPr/>
        </p:nvSpPr>
        <p:spPr>
          <a:xfrm>
            <a:off x="1" y="730236"/>
            <a:ext cx="9144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IE" sz="75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8" algn="ctr"/>
            <a:r>
              <a:rPr lang="en-AU" sz="200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What is your current reality in terms of refereeing and life in general ?</a:t>
            </a:r>
          </a:p>
          <a:p>
            <a:pPr marL="14288"/>
            <a:endParaRPr lang="en-AU" sz="2000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pPr marL="14288"/>
            <a:endParaRPr lang="en-AU" sz="2000" b="1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3664E-E6ED-1249-97ED-C3AA648D1B07}"/>
              </a:ext>
            </a:extLst>
          </p:cNvPr>
          <p:cNvSpPr txBox="1"/>
          <p:nvPr/>
        </p:nvSpPr>
        <p:spPr>
          <a:xfrm>
            <a:off x="208663" y="1321369"/>
            <a:ext cx="416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u="sng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Example 1</a:t>
            </a:r>
          </a:p>
          <a:p>
            <a:pPr lvl="0"/>
            <a:endParaRPr lang="en-US" sz="900" u="sng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Solid first season of MLR, progressed thru the season well. Disappointed with semi final performance but overall happy with how things went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Battled injury all season so the reality is that I have a clear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Relocated to Austin in September, still settling in and dealing with a few personal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Still looking to balance life outside of rugby and supporting myself fully financially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Struggled with contextual decisions </a:t>
            </a:r>
          </a:p>
          <a:p>
            <a:endParaRPr lang="en-US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CBD41-6F1C-EA4E-91E9-9A10C78FB8F4}"/>
              </a:ext>
            </a:extLst>
          </p:cNvPr>
          <p:cNvSpPr txBox="1"/>
          <p:nvPr/>
        </p:nvSpPr>
        <p:spPr>
          <a:xfrm>
            <a:off x="4572000" y="1383894"/>
            <a:ext cx="4161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u="sng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Example 2</a:t>
            </a:r>
          </a:p>
          <a:p>
            <a:pPr lvl="0"/>
            <a:endParaRPr lang="en-US" sz="900" u="sng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Solid return to refereeing in 2018.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Performed well in my bigger matches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Settled into a fairly routine with new family, Time and Energy easier to budget now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Completed 6 full match review in Advantage</a:t>
            </a:r>
            <a:endParaRPr lang="en-GB" sz="1600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  <a:p>
            <a:endParaRPr lang="en-US" sz="1700" dirty="0">
              <a:solidFill>
                <a:schemeClr val="bg1"/>
              </a:solidFill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7AB3E-34DC-1E4F-A213-559F80CBDCA6}"/>
              </a:ext>
            </a:extLst>
          </p:cNvPr>
          <p:cNvSpPr txBox="1"/>
          <p:nvPr/>
        </p:nvSpPr>
        <p:spPr>
          <a:xfrm>
            <a:off x="1" y="606252"/>
            <a:ext cx="9144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IE" sz="75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8" algn="ctr"/>
            <a:r>
              <a:rPr lang="en-AU" sz="2000" dirty="0">
                <a:latin typeface="+mn-lt"/>
                <a:ea typeface="Verdana" charset="0"/>
                <a:cs typeface="Verdana" charset="0"/>
              </a:rPr>
              <a:t>What would it look like if you had a great year this year ?</a:t>
            </a:r>
          </a:p>
          <a:p>
            <a:pPr marL="14288"/>
            <a:endParaRPr lang="en-AU" sz="2000" dirty="0">
              <a:latin typeface="+mn-lt"/>
              <a:ea typeface="Verdana" charset="0"/>
              <a:cs typeface="Verdana" charset="0"/>
            </a:endParaRPr>
          </a:p>
          <a:p>
            <a:pPr marL="14288"/>
            <a:endParaRPr lang="en-AU" sz="2000" b="1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DDE54-025E-9D43-96E4-B8B6C56B2F90}"/>
              </a:ext>
            </a:extLst>
          </p:cNvPr>
          <p:cNvSpPr txBox="1"/>
          <p:nvPr/>
        </p:nvSpPr>
        <p:spPr>
          <a:xfrm>
            <a:off x="114300" y="1330036"/>
            <a:ext cx="4161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u="sng" dirty="0">
                <a:latin typeface="+mn-lt"/>
                <a:ea typeface="Verdana" charset="0"/>
                <a:cs typeface="Verdana" charset="0"/>
              </a:rPr>
              <a:t>Example 1</a:t>
            </a:r>
          </a:p>
          <a:p>
            <a:pPr lvl="0"/>
            <a:endParaRPr lang="en-US" sz="900" u="sng" dirty="0">
              <a:latin typeface="+mn-lt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Get and stay healthy with overall approach to diet, fitness, stress,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Nail time and space, to look more calm around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 a hobby outside of rugby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Consistent performances in MLR and ARC this spring,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 the right balance between technical/contextual decisions</a:t>
            </a:r>
          </a:p>
          <a:p>
            <a:endParaRPr lang="en-US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73087-1130-B241-9F59-5C6E1E9AEF38}"/>
              </a:ext>
            </a:extLst>
          </p:cNvPr>
          <p:cNvSpPr txBox="1"/>
          <p:nvPr/>
        </p:nvSpPr>
        <p:spPr>
          <a:xfrm>
            <a:off x="4568533" y="1295399"/>
            <a:ext cx="4161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u="sng" dirty="0">
                <a:latin typeface="+mn-lt"/>
                <a:ea typeface="Verdana" charset="0"/>
                <a:cs typeface="Verdana" charset="0"/>
              </a:rPr>
              <a:t>Example 2</a:t>
            </a:r>
          </a:p>
          <a:p>
            <a:pPr lvl="0"/>
            <a:endParaRPr lang="en-US" sz="900" u="sng" dirty="0">
              <a:latin typeface="+mn-lt"/>
              <a:ea typeface="Verdana" charset="0"/>
              <a:cs typeface="Verdan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NZ" sz="2000" dirty="0">
                <a:latin typeface="+mn-lt"/>
              </a:rPr>
              <a:t>Get back to a high level of Fitness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NZ" sz="2000" dirty="0">
                <a:latin typeface="+mn-lt"/>
              </a:rPr>
              <a:t>Appointed to PRP and Considered for High Level Matches Level 2-3</a:t>
            </a:r>
          </a:p>
          <a:p>
            <a:pPr marL="285750" lvl="0" indent="-285750">
              <a:buFont typeface="Arial" charset="0"/>
              <a:buChar char="•"/>
            </a:pPr>
            <a:r>
              <a:rPr lang="en-NZ" sz="2000" dirty="0">
                <a:latin typeface="+mn-lt"/>
              </a:rPr>
              <a:t>Success at Effective Match Communication using rehearsed phrases to elicit behaviour change around the tackle breakdown</a:t>
            </a:r>
          </a:p>
          <a:p>
            <a:endParaRPr lang="en-US" sz="1700" dirty="0"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KEY FOCUS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0CF6-E640-694A-BA63-9DAE1557F259}"/>
              </a:ext>
            </a:extLst>
          </p:cNvPr>
          <p:cNvSpPr txBox="1"/>
          <p:nvPr/>
        </p:nvSpPr>
        <p:spPr>
          <a:xfrm>
            <a:off x="137160" y="753195"/>
            <a:ext cx="8839199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IE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" lvl="0" algn="ctr"/>
            <a:r>
              <a:rPr lang="en-AU" sz="2400" dirty="0">
                <a:latin typeface="+mn-lt"/>
                <a:cs typeface="Century Schoolbook"/>
              </a:rPr>
              <a:t>What are the 3 biggest things you need to address that you will have the biggest impact on your refereeing ? Discuss with your partner (you may want to include your coach)</a:t>
            </a:r>
          </a:p>
          <a:p>
            <a:pPr marL="22225" lvl="0" algn="ctr"/>
            <a:endParaRPr lang="en-AU" sz="2400" dirty="0">
              <a:latin typeface="+mn-lt"/>
              <a:cs typeface="Century Schoolbook"/>
            </a:endParaRPr>
          </a:p>
          <a:p>
            <a:pPr marL="22225" lvl="0"/>
            <a:r>
              <a:rPr lang="en-AU" sz="2400" dirty="0">
                <a:latin typeface="+mn-lt"/>
                <a:cs typeface="Century Schoolbook"/>
              </a:rPr>
              <a:t>- Scrum									- Communication</a:t>
            </a:r>
          </a:p>
          <a:p>
            <a:pPr marL="22225" lvl="0"/>
            <a:r>
              <a:rPr lang="en-AU" sz="2400" dirty="0">
                <a:latin typeface="+mn-lt"/>
                <a:cs typeface="Century Schoolbook"/>
              </a:rPr>
              <a:t>- Tackle process							- Time management</a:t>
            </a:r>
          </a:p>
          <a:p>
            <a:pPr marL="22225" lvl="0"/>
            <a:r>
              <a:rPr lang="en-AU" sz="2400" dirty="0">
                <a:latin typeface="+mn-lt"/>
                <a:cs typeface="Century Schoolbook"/>
              </a:rPr>
              <a:t>- Observe/Decide/Act 					- Being more professional</a:t>
            </a:r>
          </a:p>
          <a:p>
            <a:pPr marL="22225" lvl="0"/>
            <a:r>
              <a:rPr lang="en-AU" sz="2400" dirty="0">
                <a:latin typeface="+mn-lt"/>
                <a:cs typeface="Century Schoolbook"/>
              </a:rPr>
              <a:t>- Physical Pillar							- Tactical vs Technical</a:t>
            </a:r>
          </a:p>
          <a:p>
            <a:pPr marL="22225" lvl="0"/>
            <a:r>
              <a:rPr lang="en-AU" sz="2400" dirty="0">
                <a:latin typeface="+mn-lt"/>
                <a:cs typeface="Century Schoolbook"/>
              </a:rPr>
              <a:t>- Managing High Impact decisions		- Game set up/management</a:t>
            </a:r>
            <a:endParaRPr lang="en-US" sz="2400" dirty="0">
              <a:latin typeface="+mn-lt"/>
              <a:cs typeface="Century Schoolbook"/>
            </a:endParaRPr>
          </a:p>
          <a:p>
            <a:pPr lvl="0" algn="ctr"/>
            <a:endParaRPr lang="en-US" sz="2400" i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lvl="0" algn="ctr"/>
            <a:endParaRPr lang="en-US" sz="2400" i="1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8936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KEY FOCUS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C9438-6723-4149-BE36-7A78D0C3A821}"/>
              </a:ext>
            </a:extLst>
          </p:cNvPr>
          <p:cNvSpPr txBox="1"/>
          <p:nvPr/>
        </p:nvSpPr>
        <p:spPr>
          <a:xfrm>
            <a:off x="353289" y="789113"/>
            <a:ext cx="8635728" cy="32855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IE" sz="75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8"/>
            <a:r>
              <a:rPr lang="en-AU" sz="2000" dirty="0">
                <a:latin typeface="+mn-lt"/>
                <a:ea typeface="Verdana" charset="0"/>
                <a:cs typeface="Verdana" charset="0"/>
              </a:rPr>
              <a:t>For each of your focus areas there are 3 things you need:</a:t>
            </a:r>
          </a:p>
          <a:p>
            <a:pPr marL="711200" indent="-339725">
              <a:buFontTx/>
              <a:buChar char="-"/>
            </a:pPr>
            <a:r>
              <a:rPr lang="en-AU" sz="2000" dirty="0">
                <a:latin typeface="+mn-lt"/>
                <a:ea typeface="Verdana" charset="0"/>
                <a:cs typeface="Verdana" charset="0"/>
              </a:rPr>
              <a:t>An objective</a:t>
            </a:r>
          </a:p>
          <a:p>
            <a:pPr marL="711200" indent="-339725">
              <a:buFontTx/>
              <a:buChar char="-"/>
            </a:pPr>
            <a:r>
              <a:rPr lang="en-AU" sz="2000" dirty="0">
                <a:latin typeface="+mn-lt"/>
                <a:ea typeface="Verdana" charset="0"/>
                <a:cs typeface="Verdana" charset="0"/>
              </a:rPr>
              <a:t>Actions (things that you are going to do to improve the focus area)</a:t>
            </a:r>
          </a:p>
          <a:p>
            <a:pPr marL="711200" indent="-339725">
              <a:buFontTx/>
              <a:buChar char="-"/>
            </a:pPr>
            <a:r>
              <a:rPr lang="en-AU" sz="2000" dirty="0">
                <a:latin typeface="+mn-lt"/>
                <a:ea typeface="Verdana" charset="0"/>
                <a:cs typeface="Verdana" charset="0"/>
              </a:rPr>
              <a:t>Measures (How are you going to measure if your actions are working ?)  </a:t>
            </a:r>
          </a:p>
          <a:p>
            <a:pPr marL="14288"/>
            <a:endParaRPr lang="en-AU" sz="2000" dirty="0">
              <a:latin typeface="+mn-lt"/>
              <a:ea typeface="Verdana" charset="0"/>
              <a:cs typeface="Verdana" charset="0"/>
            </a:endParaRPr>
          </a:p>
          <a:p>
            <a:pPr marL="14288"/>
            <a:r>
              <a:rPr lang="en-AU" sz="2000" dirty="0">
                <a:latin typeface="+mn-lt"/>
                <a:ea typeface="Verdana" charset="0"/>
                <a:cs typeface="Verdana" charset="0"/>
              </a:rPr>
              <a:t>So, select one of you key focus areas</a:t>
            </a:r>
            <a:r>
              <a:rPr lang="mr-IN" sz="2000" dirty="0">
                <a:latin typeface="+mn-lt"/>
                <a:ea typeface="Verdana" charset="0"/>
                <a:cs typeface="Verdana" charset="0"/>
              </a:rPr>
              <a:t>……</a:t>
            </a:r>
            <a:r>
              <a:rPr lang="en-AU" sz="2000" dirty="0">
                <a:latin typeface="+mn-lt"/>
                <a:ea typeface="Verdana" charset="0"/>
                <a:cs typeface="Verdana" charset="0"/>
              </a:rPr>
              <a:t>. </a:t>
            </a:r>
          </a:p>
          <a:p>
            <a:pPr marL="14288"/>
            <a:endParaRPr lang="en-AU" sz="2000" dirty="0">
              <a:latin typeface="+mn-lt"/>
              <a:ea typeface="Verdana" charset="0"/>
              <a:cs typeface="Verdana" charset="0"/>
            </a:endParaRPr>
          </a:p>
          <a:p>
            <a:pPr marL="14288"/>
            <a:r>
              <a:rPr lang="en-AU" sz="2000" dirty="0">
                <a:latin typeface="+mn-lt"/>
                <a:ea typeface="Verdana" charset="0"/>
                <a:cs typeface="Verdana" charset="0"/>
              </a:rPr>
              <a:t>What is your objective for this focus area ?</a:t>
            </a:r>
          </a:p>
          <a:p>
            <a:pPr marL="14288"/>
            <a:endParaRPr lang="en-AU" sz="2000" dirty="0">
              <a:latin typeface="+mn-lt"/>
              <a:ea typeface="Verdana" charset="0"/>
              <a:cs typeface="Verdana" charset="0"/>
            </a:endParaRPr>
          </a:p>
          <a:p>
            <a:pPr marL="14288"/>
            <a:endParaRPr lang="en-AU" sz="2000" b="1" dirty="0"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KEY FOCUS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0098F-3646-C240-8930-1A137D1F9FA6}"/>
              </a:ext>
            </a:extLst>
          </p:cNvPr>
          <p:cNvSpPr txBox="1"/>
          <p:nvPr/>
        </p:nvSpPr>
        <p:spPr>
          <a:xfrm>
            <a:off x="152400" y="584775"/>
            <a:ext cx="8839199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IE" sz="750" b="1" i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  <a:latin typeface="+mn-lt"/>
                <a:cs typeface="Century Schoolbook"/>
              </a:rPr>
              <a:t>Focus Area 1: 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Century Schoolbook"/>
              </a:rPr>
              <a:t>Positioning</a:t>
            </a:r>
            <a:endParaRPr lang="en-US" sz="1200" i="1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1382713" lvl="0" indent="-1382713"/>
            <a:r>
              <a:rPr lang="en-US" sz="1400" b="1" u="sng" dirty="0">
                <a:solidFill>
                  <a:schemeClr val="bg1"/>
                </a:solidFill>
                <a:latin typeface="+mn-lt"/>
                <a:cs typeface="Century Schoolbook"/>
              </a:rPr>
              <a:t>Objective: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Century Schoolbook"/>
              </a:rPr>
              <a:t> 	</a:t>
            </a:r>
          </a:p>
          <a:p>
            <a:pPr marL="9525" lvl="0" indent="-9525"/>
            <a:r>
              <a:rPr lang="en-US" sz="1400" dirty="0">
                <a:solidFill>
                  <a:schemeClr val="bg1"/>
                </a:solidFill>
                <a:latin typeface="+mn-lt"/>
                <a:cs typeface="Century Schoolbook"/>
              </a:rPr>
              <a:t>To be in the right place at the right time to make the best decision (stop getting caught or running away from play)</a:t>
            </a:r>
          </a:p>
          <a:p>
            <a:pPr marL="1382713" lvl="0" indent="-1382713"/>
            <a:endParaRPr lang="en-US" sz="14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1382713" lvl="0" indent="-1382713"/>
            <a:r>
              <a:rPr lang="en-US" sz="1400" b="1" u="sng" dirty="0">
                <a:solidFill>
                  <a:schemeClr val="bg1"/>
                </a:solidFill>
                <a:latin typeface="+mn-lt"/>
                <a:cs typeface="Century Schoolbook"/>
              </a:rPr>
              <a:t>Actions: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Century Schoolbook"/>
              </a:rPr>
              <a:t>	</a:t>
            </a: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Spend time with coach to understand the pros and cons of the key positions at scrum, LO and the breakdown. This will include 3-4 field based sessions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Find a super rugby referee who has good positioning in terms of how I referee and watch their game each week to try and understand where they go and why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Attend a local teams training once a fortnight to practice my running lines (have coach come to 1-2 of these sessions)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  <a:cs typeface="Century Schoolbook"/>
              </a:rPr>
              <a:t>Watch my game and clip the times I get caught or am running away from play. Share these with my coach and provide solutions as what I should do differently and why I got caught</a:t>
            </a:r>
            <a:endParaRPr lang="en-US" sz="14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marL="1382713" lvl="0" indent="-1382713"/>
            <a:endParaRPr lang="en-US" sz="1400" dirty="0">
              <a:solidFill>
                <a:schemeClr val="bg1"/>
              </a:solidFill>
              <a:latin typeface="+mn-lt"/>
              <a:cs typeface="Century Schoolbook"/>
            </a:endParaRPr>
          </a:p>
          <a:p>
            <a:pPr lvl="0"/>
            <a:r>
              <a:rPr lang="en-US" sz="1400" b="1" u="sng" dirty="0">
                <a:solidFill>
                  <a:schemeClr val="bg1"/>
                </a:solidFill>
                <a:latin typeface="+mn-lt"/>
                <a:cs typeface="Century Schoolbook"/>
              </a:rPr>
              <a:t>Measures: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Post game review how often I got bumped or caught out of position (score out of 10)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Did I attend the trainings planned for week/fortnight/month (yes/no)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At every 6 week review “do I feel I am more comfortable positionally than the previous review” (yes/no)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5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1" y="712922"/>
            <a:ext cx="8555065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round of the competition will see a rise in intensity and pressure for all involved. Both team have had the opportunity to have some quality reps. One off runners and offloads are a definite pattern for Team A, While Team B look to exploit space out a wide a bit more. It will be important to get good space and tackler/tackle assist early on to allow players to settle in to the patterns they will want to utilize. Mentally, I am ready to be sharp in the opening minutes without chasing the game. The game must not be over managed. I will look to fly under the radar when quick ball is available and set piece set-up is to code.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PLAN</a:t>
            </a:r>
          </a:p>
        </p:txBody>
      </p:sp>
    </p:spTree>
    <p:extLst>
      <p:ext uri="{BB962C8B-B14F-4D97-AF65-F5344CB8AC3E}">
        <p14:creationId xmlns:p14="http://schemas.microsoft.com/office/powerpoint/2010/main" val="5692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4775"/>
            <a:ext cx="8664163" cy="5115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15 Minutes set up the game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Tough on the tackler to roll clear/out the way. Trigger – Quick Ball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Offside Line – prescience on the attacking gain line. T – Tackles consistently behind the gain line.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Scrum Process – Plan A alignment, stability, binds push straight, Take it step by step, slow down if needed. Plan B Focus on one player if it’s not working, T- Ball in, Ball out. Revisit Plan A or move to B if needed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7AB27-53D9-F949-8180-9FB1A2A22151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AD172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PLAN</a:t>
            </a:r>
          </a:p>
        </p:txBody>
      </p:sp>
    </p:spTree>
    <p:extLst>
      <p:ext uri="{BB962C8B-B14F-4D97-AF65-F5344CB8AC3E}">
        <p14:creationId xmlns:p14="http://schemas.microsoft.com/office/powerpoint/2010/main" val="15393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50000" kern="0" spc="300" dirty="0">
            <a:latin typeface="Bebas Neue"/>
            <a:cs typeface="Bebas Neue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482824</TotalTime>
  <Words>919</Words>
  <Application>Microsoft Macintosh PowerPoint</Application>
  <PresentationFormat>On-screen Show (16:9)</PresentationFormat>
  <Paragraphs>178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Bebas Neue</vt:lpstr>
      <vt:lpstr>Calibri</vt:lpstr>
      <vt:lpstr>Century Schoolbook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USA Rugby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Rugby Referees</dc:title>
  <dc:subject>Shaping The Game</dc:subject>
  <dc:creator>Richard Every</dc:creator>
  <cp:keywords/>
  <dc:description/>
  <cp:lastModifiedBy>Marc Eric Nelson</cp:lastModifiedBy>
  <cp:revision>1386</cp:revision>
  <cp:lastPrinted>2018-02-17T06:15:29Z</cp:lastPrinted>
  <dcterms:created xsi:type="dcterms:W3CDTF">2013-10-10T05:03:18Z</dcterms:created>
  <dcterms:modified xsi:type="dcterms:W3CDTF">2019-03-05T01:11:16Z</dcterms:modified>
  <cp:category/>
</cp:coreProperties>
</file>